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7" r:id="rId17"/>
    <p:sldId id="288" r:id="rId18"/>
    <p:sldId id="289" r:id="rId19"/>
    <p:sldId id="290" r:id="rId20"/>
    <p:sldId id="317" r:id="rId21"/>
    <p:sldId id="301" r:id="rId22"/>
    <p:sldId id="291" r:id="rId23"/>
    <p:sldId id="293" r:id="rId24"/>
    <p:sldId id="318" r:id="rId25"/>
    <p:sldId id="296" r:id="rId26"/>
    <p:sldId id="295" r:id="rId27"/>
    <p:sldId id="294" r:id="rId28"/>
    <p:sldId id="299" r:id="rId29"/>
    <p:sldId id="300" r:id="rId30"/>
    <p:sldId id="292" r:id="rId31"/>
    <p:sldId id="297" r:id="rId32"/>
    <p:sldId id="298" r:id="rId33"/>
    <p:sldId id="313" r:id="rId34"/>
    <p:sldId id="335" r:id="rId35"/>
    <p:sldId id="333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36" r:id="rId61"/>
    <p:sldId id="314" r:id="rId62"/>
    <p:sldId id="315" r:id="rId63"/>
    <p:sldId id="337" r:id="rId64"/>
    <p:sldId id="316" r:id="rId65"/>
    <p:sldId id="338" r:id="rId66"/>
    <p:sldId id="33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0499D-54EB-4E9F-98DF-15ABBCE8BD5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69202-8AA2-4B0C-93A2-3E4FC8F24651}">
      <dgm:prSet custT="1"/>
      <dgm:spPr/>
      <dgm:t>
        <a:bodyPr/>
        <a:lstStyle/>
        <a:p>
          <a:pPr rtl="0"/>
          <a:r>
            <a:rPr lang="en-US" sz="3200" b="1" dirty="0" smtClean="0">
              <a:latin typeface="Cambria" panose="02040503050406030204" pitchFamily="18" charset="0"/>
            </a:rPr>
            <a:t>Subset/Select the data using </a:t>
          </a:r>
          <a:endParaRPr lang="en-US" sz="3200" dirty="0">
            <a:latin typeface="Cambria" panose="02040503050406030204" pitchFamily="18" charset="0"/>
          </a:endParaRPr>
        </a:p>
      </dgm:t>
    </dgm:pt>
    <dgm:pt modelId="{7C64EA60-040F-4947-BC59-E4AF9CFFD4C6}" type="parTrans" cxnId="{B4B5EB46-2F78-4A31-AD88-9F588736D172}">
      <dgm:prSet/>
      <dgm:spPr/>
      <dgm:t>
        <a:bodyPr/>
        <a:lstStyle/>
        <a:p>
          <a:endParaRPr lang="en-US"/>
        </a:p>
      </dgm:t>
    </dgm:pt>
    <dgm:pt modelId="{64BCBA47-01F2-4204-8D1A-DC268370D3EB}" type="sibTrans" cxnId="{B4B5EB46-2F78-4A31-AD88-9F588736D172}">
      <dgm:prSet/>
      <dgm:spPr/>
      <dgm:t>
        <a:bodyPr/>
        <a:lstStyle/>
        <a:p>
          <a:endParaRPr lang="en-US"/>
        </a:p>
      </dgm:t>
    </dgm:pt>
    <dgm:pt modelId="{D5260A64-F36C-4A57-B2F5-E162C6128E1E}">
      <dgm:prSet/>
      <dgm:spPr/>
      <dgm:t>
        <a:bodyPr/>
        <a:lstStyle/>
        <a:p>
          <a:pPr rtl="0"/>
          <a:r>
            <a:rPr lang="en-US" smtClean="0">
              <a:latin typeface="Cambria" panose="02040503050406030204" pitchFamily="18" charset="0"/>
            </a:rPr>
            <a:t>click</a:t>
          </a:r>
          <a:endParaRPr lang="en-US">
            <a:latin typeface="Cambria" panose="02040503050406030204" pitchFamily="18" charset="0"/>
          </a:endParaRPr>
        </a:p>
      </dgm:t>
    </dgm:pt>
    <dgm:pt modelId="{6124D55A-565D-4EC4-99DE-98C65DDD7C16}" type="parTrans" cxnId="{9AF80C43-4EC1-4CF0-8776-FECE9A3A2F45}">
      <dgm:prSet/>
      <dgm:spPr/>
      <dgm:t>
        <a:bodyPr/>
        <a:lstStyle/>
        <a:p>
          <a:endParaRPr lang="en-US"/>
        </a:p>
      </dgm:t>
    </dgm:pt>
    <dgm:pt modelId="{BF62DDA0-AE07-406F-9941-AFF5EE2AD853}" type="sibTrans" cxnId="{9AF80C43-4EC1-4CF0-8776-FECE9A3A2F45}">
      <dgm:prSet/>
      <dgm:spPr/>
      <dgm:t>
        <a:bodyPr/>
        <a:lstStyle/>
        <a:p>
          <a:endParaRPr lang="en-US"/>
        </a:p>
      </dgm:t>
    </dgm:pt>
    <dgm:pt modelId="{74938815-A041-44B1-B341-F2DCE69C2D32}">
      <dgm:prSet/>
      <dgm:spPr/>
      <dgm:t>
        <a:bodyPr/>
        <a:lstStyle/>
        <a:p>
          <a:pPr rtl="0"/>
          <a:r>
            <a:rPr lang="en-US" smtClean="0">
              <a:latin typeface="Cambria" panose="02040503050406030204" pitchFamily="18" charset="0"/>
            </a:rPr>
            <a:t>dblclick</a:t>
          </a:r>
          <a:endParaRPr lang="en-US">
            <a:latin typeface="Cambria" panose="02040503050406030204" pitchFamily="18" charset="0"/>
          </a:endParaRPr>
        </a:p>
      </dgm:t>
    </dgm:pt>
    <dgm:pt modelId="{DEE73135-CD78-41C8-B01A-0DEDD0A304DC}" type="parTrans" cxnId="{007F383A-4E1A-42F3-AF19-260B92A2F4A9}">
      <dgm:prSet/>
      <dgm:spPr/>
      <dgm:t>
        <a:bodyPr/>
        <a:lstStyle/>
        <a:p>
          <a:endParaRPr lang="en-US"/>
        </a:p>
      </dgm:t>
    </dgm:pt>
    <dgm:pt modelId="{543601D9-9598-4517-BF82-1D5883EF3600}" type="sibTrans" cxnId="{007F383A-4E1A-42F3-AF19-260B92A2F4A9}">
      <dgm:prSet/>
      <dgm:spPr/>
      <dgm:t>
        <a:bodyPr/>
        <a:lstStyle/>
        <a:p>
          <a:endParaRPr lang="en-US"/>
        </a:p>
      </dgm:t>
    </dgm:pt>
    <dgm:pt modelId="{9438CB01-1AF2-48DC-9693-60CBD8325DD3}">
      <dgm:prSet/>
      <dgm:spPr/>
      <dgm:t>
        <a:bodyPr/>
        <a:lstStyle/>
        <a:p>
          <a:pPr rtl="0"/>
          <a:r>
            <a:rPr lang="en-US" smtClean="0">
              <a:latin typeface="Cambria" panose="02040503050406030204" pitchFamily="18" charset="0"/>
            </a:rPr>
            <a:t>hover</a:t>
          </a:r>
          <a:endParaRPr lang="en-US">
            <a:latin typeface="Cambria" panose="02040503050406030204" pitchFamily="18" charset="0"/>
          </a:endParaRPr>
        </a:p>
      </dgm:t>
    </dgm:pt>
    <dgm:pt modelId="{C528CA4D-2989-4725-9AE7-0BCBD6250391}" type="parTrans" cxnId="{EF328A1A-6909-42EE-A78C-07D0B2CD5AF5}">
      <dgm:prSet/>
      <dgm:spPr/>
      <dgm:t>
        <a:bodyPr/>
        <a:lstStyle/>
        <a:p>
          <a:endParaRPr lang="en-US"/>
        </a:p>
      </dgm:t>
    </dgm:pt>
    <dgm:pt modelId="{2B05655F-5F41-41F4-B751-5277482843CD}" type="sibTrans" cxnId="{EF328A1A-6909-42EE-A78C-07D0B2CD5AF5}">
      <dgm:prSet/>
      <dgm:spPr/>
      <dgm:t>
        <a:bodyPr/>
        <a:lstStyle/>
        <a:p>
          <a:endParaRPr lang="en-US"/>
        </a:p>
      </dgm:t>
    </dgm:pt>
    <dgm:pt modelId="{87647835-4D93-4BDB-833A-A66F6FB086D2}">
      <dgm:prSet/>
      <dgm:spPr/>
      <dgm:t>
        <a:bodyPr/>
        <a:lstStyle/>
        <a:p>
          <a:pPr rtl="0"/>
          <a:r>
            <a:rPr lang="en-US" smtClean="0">
              <a:latin typeface="Cambria" panose="02040503050406030204" pitchFamily="18" charset="0"/>
            </a:rPr>
            <a:t>brushedPoints()</a:t>
          </a:r>
          <a:endParaRPr lang="en-US">
            <a:latin typeface="Cambria" panose="02040503050406030204" pitchFamily="18" charset="0"/>
          </a:endParaRPr>
        </a:p>
      </dgm:t>
    </dgm:pt>
    <dgm:pt modelId="{EC740D08-C9E5-48D9-8A42-5D2DE9BCF997}" type="parTrans" cxnId="{977BED33-2632-42A0-9A49-64E4A4E5721B}">
      <dgm:prSet/>
      <dgm:spPr/>
      <dgm:t>
        <a:bodyPr/>
        <a:lstStyle/>
        <a:p>
          <a:endParaRPr lang="en-US"/>
        </a:p>
      </dgm:t>
    </dgm:pt>
    <dgm:pt modelId="{59F10A4E-516F-4166-AA5A-02A945670454}" type="sibTrans" cxnId="{977BED33-2632-42A0-9A49-64E4A4E5721B}">
      <dgm:prSet/>
      <dgm:spPr/>
      <dgm:t>
        <a:bodyPr/>
        <a:lstStyle/>
        <a:p>
          <a:endParaRPr lang="en-US"/>
        </a:p>
      </dgm:t>
    </dgm:pt>
    <dgm:pt modelId="{3BFB446C-2983-44E6-90F6-C2AD16CBA151}">
      <dgm:prSet/>
      <dgm:spPr/>
      <dgm:t>
        <a:bodyPr/>
        <a:lstStyle/>
        <a:p>
          <a:pPr rtl="0"/>
          <a:r>
            <a:rPr lang="en-US" dirty="0" smtClean="0">
              <a:latin typeface="Cambria" panose="02040503050406030204" pitchFamily="18" charset="0"/>
            </a:rPr>
            <a:t>nearPoints()</a:t>
          </a:r>
          <a:endParaRPr lang="en-US" dirty="0">
            <a:latin typeface="Cambria" panose="02040503050406030204" pitchFamily="18" charset="0"/>
          </a:endParaRPr>
        </a:p>
      </dgm:t>
    </dgm:pt>
    <dgm:pt modelId="{13DDF5E5-B1D3-44E4-9570-B904E600F23B}" type="parTrans" cxnId="{497FEDC2-5865-40BA-9AD6-69DF07B684CD}">
      <dgm:prSet/>
      <dgm:spPr/>
      <dgm:t>
        <a:bodyPr/>
        <a:lstStyle/>
        <a:p>
          <a:endParaRPr lang="en-US"/>
        </a:p>
      </dgm:t>
    </dgm:pt>
    <dgm:pt modelId="{AB3EA5E6-C74F-4918-9CF6-5C9DC3D125DF}" type="sibTrans" cxnId="{497FEDC2-5865-40BA-9AD6-69DF07B684CD}">
      <dgm:prSet/>
      <dgm:spPr/>
      <dgm:t>
        <a:bodyPr/>
        <a:lstStyle/>
        <a:p>
          <a:endParaRPr lang="en-US"/>
        </a:p>
      </dgm:t>
    </dgm:pt>
    <dgm:pt modelId="{BB35A15E-5345-4076-B883-1E0AB12BAB4E}" type="pres">
      <dgm:prSet presAssocID="{A850499D-54EB-4E9F-98DF-15ABBCE8BD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94C81F-C0E7-486D-909B-30A90AD2C216}" type="pres">
      <dgm:prSet presAssocID="{7BF69202-8AA2-4B0C-93A2-3E4FC8F24651}" presName="linNode" presStyleCnt="0"/>
      <dgm:spPr/>
    </dgm:pt>
    <dgm:pt modelId="{FC38B13B-B449-460D-A212-076D618D54B4}" type="pres">
      <dgm:prSet presAssocID="{7BF69202-8AA2-4B0C-93A2-3E4FC8F24651}" presName="parentText" presStyleLbl="node1" presStyleIdx="0" presStyleCnt="1" custScaleX="278570" custLinFactNeighborX="-529" custLinFactNeighborY="95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39948-4558-42D8-B6AB-D1EA539CDDB6}" type="pres">
      <dgm:prSet presAssocID="{7BF69202-8AA2-4B0C-93A2-3E4FC8F24651}" presName="descendantText" presStyleLbl="alignAccFollowNode1" presStyleIdx="0" presStyleCnt="1" custScaleY="1186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328A1A-6909-42EE-A78C-07D0B2CD5AF5}" srcId="{7BF69202-8AA2-4B0C-93A2-3E4FC8F24651}" destId="{9438CB01-1AF2-48DC-9693-60CBD8325DD3}" srcOrd="2" destOrd="0" parTransId="{C528CA4D-2989-4725-9AE7-0BCBD6250391}" sibTransId="{2B05655F-5F41-41F4-B751-5277482843CD}"/>
    <dgm:cxn modelId="{977BED33-2632-42A0-9A49-64E4A4E5721B}" srcId="{7BF69202-8AA2-4B0C-93A2-3E4FC8F24651}" destId="{87647835-4D93-4BDB-833A-A66F6FB086D2}" srcOrd="3" destOrd="0" parTransId="{EC740D08-C9E5-48D9-8A42-5D2DE9BCF997}" sibTransId="{59F10A4E-516F-4166-AA5A-02A945670454}"/>
    <dgm:cxn modelId="{B4B5EB46-2F78-4A31-AD88-9F588736D172}" srcId="{A850499D-54EB-4E9F-98DF-15ABBCE8BD5A}" destId="{7BF69202-8AA2-4B0C-93A2-3E4FC8F24651}" srcOrd="0" destOrd="0" parTransId="{7C64EA60-040F-4947-BC59-E4AF9CFFD4C6}" sibTransId="{64BCBA47-01F2-4204-8D1A-DC268370D3EB}"/>
    <dgm:cxn modelId="{177A75F0-A3E4-41BB-A518-FD9B97ED0BB1}" type="presOf" srcId="{A850499D-54EB-4E9F-98DF-15ABBCE8BD5A}" destId="{BB35A15E-5345-4076-B883-1E0AB12BAB4E}" srcOrd="0" destOrd="0" presId="urn:microsoft.com/office/officeart/2005/8/layout/vList5"/>
    <dgm:cxn modelId="{477A544A-6D38-4B61-86A5-DE14B0BA03C1}" type="presOf" srcId="{9438CB01-1AF2-48DC-9693-60CBD8325DD3}" destId="{8F939948-4558-42D8-B6AB-D1EA539CDDB6}" srcOrd="0" destOrd="2" presId="urn:microsoft.com/office/officeart/2005/8/layout/vList5"/>
    <dgm:cxn modelId="{9AF80C43-4EC1-4CF0-8776-FECE9A3A2F45}" srcId="{7BF69202-8AA2-4B0C-93A2-3E4FC8F24651}" destId="{D5260A64-F36C-4A57-B2F5-E162C6128E1E}" srcOrd="0" destOrd="0" parTransId="{6124D55A-565D-4EC4-99DE-98C65DDD7C16}" sibTransId="{BF62DDA0-AE07-406F-9941-AFF5EE2AD853}"/>
    <dgm:cxn modelId="{2646F286-71BF-434D-A293-584DB2B6A3C7}" type="presOf" srcId="{74938815-A041-44B1-B341-F2DCE69C2D32}" destId="{8F939948-4558-42D8-B6AB-D1EA539CDDB6}" srcOrd="0" destOrd="1" presId="urn:microsoft.com/office/officeart/2005/8/layout/vList5"/>
    <dgm:cxn modelId="{7F3B13D4-78C2-4281-ACD9-FDDCEB08228B}" type="presOf" srcId="{7BF69202-8AA2-4B0C-93A2-3E4FC8F24651}" destId="{FC38B13B-B449-460D-A212-076D618D54B4}" srcOrd="0" destOrd="0" presId="urn:microsoft.com/office/officeart/2005/8/layout/vList5"/>
    <dgm:cxn modelId="{497FEDC2-5865-40BA-9AD6-69DF07B684CD}" srcId="{7BF69202-8AA2-4B0C-93A2-3E4FC8F24651}" destId="{3BFB446C-2983-44E6-90F6-C2AD16CBA151}" srcOrd="4" destOrd="0" parTransId="{13DDF5E5-B1D3-44E4-9570-B904E600F23B}" sibTransId="{AB3EA5E6-C74F-4918-9CF6-5C9DC3D125DF}"/>
    <dgm:cxn modelId="{9A7F3C0A-393F-47F7-A965-B50F8C1CF37D}" type="presOf" srcId="{3BFB446C-2983-44E6-90F6-C2AD16CBA151}" destId="{8F939948-4558-42D8-B6AB-D1EA539CDDB6}" srcOrd="0" destOrd="4" presId="urn:microsoft.com/office/officeart/2005/8/layout/vList5"/>
    <dgm:cxn modelId="{007F383A-4E1A-42F3-AF19-260B92A2F4A9}" srcId="{7BF69202-8AA2-4B0C-93A2-3E4FC8F24651}" destId="{74938815-A041-44B1-B341-F2DCE69C2D32}" srcOrd="1" destOrd="0" parTransId="{DEE73135-CD78-41C8-B01A-0DEDD0A304DC}" sibTransId="{543601D9-9598-4517-BF82-1D5883EF3600}"/>
    <dgm:cxn modelId="{A2E7CA1A-23D4-42C2-AB26-620CC11CB7E0}" type="presOf" srcId="{D5260A64-F36C-4A57-B2F5-E162C6128E1E}" destId="{8F939948-4558-42D8-B6AB-D1EA539CDDB6}" srcOrd="0" destOrd="0" presId="urn:microsoft.com/office/officeart/2005/8/layout/vList5"/>
    <dgm:cxn modelId="{06207F21-472E-4EE2-93E1-0DE05D606B03}" type="presOf" srcId="{87647835-4D93-4BDB-833A-A66F6FB086D2}" destId="{8F939948-4558-42D8-B6AB-D1EA539CDDB6}" srcOrd="0" destOrd="3" presId="urn:microsoft.com/office/officeart/2005/8/layout/vList5"/>
    <dgm:cxn modelId="{97E691C7-72F0-440A-A8DD-3280A686F9A7}" type="presParOf" srcId="{BB35A15E-5345-4076-B883-1E0AB12BAB4E}" destId="{4A94C81F-C0E7-486D-909B-30A90AD2C216}" srcOrd="0" destOrd="0" presId="urn:microsoft.com/office/officeart/2005/8/layout/vList5"/>
    <dgm:cxn modelId="{11022F3D-0C98-4CCF-B080-ABB054206A45}" type="presParOf" srcId="{4A94C81F-C0E7-486D-909B-30A90AD2C216}" destId="{FC38B13B-B449-460D-A212-076D618D54B4}" srcOrd="0" destOrd="0" presId="urn:microsoft.com/office/officeart/2005/8/layout/vList5"/>
    <dgm:cxn modelId="{7E668792-5737-4189-89BC-6BF5901CDAB2}" type="presParOf" srcId="{4A94C81F-C0E7-486D-909B-30A90AD2C216}" destId="{8F939948-4558-42D8-B6AB-D1EA539CDDB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39948-4558-42D8-B6AB-D1EA539CDDB6}">
      <dsp:nvSpPr>
        <dsp:cNvPr id="0" name=""/>
        <dsp:cNvSpPr/>
      </dsp:nvSpPr>
      <dsp:spPr>
        <a:xfrm rot="5400000">
          <a:off x="4236621" y="-377595"/>
          <a:ext cx="1594430" cy="24346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mbria" panose="02040503050406030204" pitchFamily="18" charset="0"/>
            </a:rPr>
            <a:t>click</a:t>
          </a:r>
          <a:endParaRPr lang="en-US" sz="1700" kern="1200">
            <a:latin typeface="Cambria" panose="02040503050406030204" pitchFamily="18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mbria" panose="02040503050406030204" pitchFamily="18" charset="0"/>
            </a:rPr>
            <a:t>dblclick</a:t>
          </a:r>
          <a:endParaRPr lang="en-US" sz="1700" kern="1200">
            <a:latin typeface="Cambria" panose="02040503050406030204" pitchFamily="18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mbria" panose="02040503050406030204" pitchFamily="18" charset="0"/>
            </a:rPr>
            <a:t>hover</a:t>
          </a:r>
          <a:endParaRPr lang="en-US" sz="1700" kern="1200">
            <a:latin typeface="Cambria" panose="02040503050406030204" pitchFamily="18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latin typeface="Cambria" panose="02040503050406030204" pitchFamily="18" charset="0"/>
            </a:rPr>
            <a:t>brushedPoints()</a:t>
          </a:r>
          <a:endParaRPr lang="en-US" sz="1700" kern="1200">
            <a:latin typeface="Cambria" panose="02040503050406030204" pitchFamily="18" charset="0"/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</a:rPr>
            <a:t>nearPoints()</a:t>
          </a:r>
          <a:endParaRPr lang="en-US" sz="1700" kern="1200" dirty="0">
            <a:latin typeface="Cambria" panose="02040503050406030204" pitchFamily="18" charset="0"/>
          </a:endParaRPr>
        </a:p>
      </dsp:txBody>
      <dsp:txXfrm rot="-5400000">
        <a:off x="3816515" y="120345"/>
        <a:ext cx="2356808" cy="1438762"/>
      </dsp:txXfrm>
    </dsp:sp>
    <dsp:sp modelId="{FC38B13B-B449-460D-A212-076D618D54B4}">
      <dsp:nvSpPr>
        <dsp:cNvPr id="0" name=""/>
        <dsp:cNvSpPr/>
      </dsp:nvSpPr>
      <dsp:spPr>
        <a:xfrm>
          <a:off x="0" y="0"/>
          <a:ext cx="3814978" cy="16794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>
              <a:latin typeface="Cambria" panose="02040503050406030204" pitchFamily="18" charset="0"/>
            </a:rPr>
            <a:t>Subset/Select the data using </a:t>
          </a:r>
          <a:endParaRPr lang="en-US" sz="3200" kern="1200" dirty="0">
            <a:latin typeface="Cambria" panose="02040503050406030204" pitchFamily="18" charset="0"/>
          </a:endParaRPr>
        </a:p>
      </dsp:txBody>
      <dsp:txXfrm>
        <a:off x="81984" y="81984"/>
        <a:ext cx="3651010" cy="151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studio.com/products/shiny/shiny-user-showcase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articles/google-analytic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shiny.rstudio.com/articles/css.html" TargetMode="External"/><Relationship Id="rId5" Type="http://schemas.openxmlformats.org/officeDocument/2006/relationships/hyperlink" Target="http://rstudio.github.io/leaflet/" TargetMode="External"/><Relationship Id="rId4" Type="http://schemas.openxmlformats.org/officeDocument/2006/relationships/hyperlink" Target="http://www.htmlwidget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shiny/server/" TargetMode="External"/><Relationship Id="rId2" Type="http://schemas.openxmlformats.org/officeDocument/2006/relationships/hyperlink" Target="http://shinyapps.io/" TargetMode="Externa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rstudio.com/shiny-server/" TargetMode="External"/><Relationship Id="rId7" Type="http://schemas.openxmlformats.org/officeDocument/2006/relationships/hyperlink" Target="https://www.shinyapps.io/" TargetMode="External"/><Relationship Id="rId2" Type="http://schemas.openxmlformats.org/officeDocument/2006/relationships/hyperlink" Target="http://docs.rstudio.com/shinyapps.io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rstudio/rsconnect" TargetMode="External"/><Relationship Id="rId5" Type="http://schemas.openxmlformats.org/officeDocument/2006/relationships/hyperlink" Target="http://rpubs.com/ashwanis/289017" TargetMode="External"/><Relationship Id="rId4" Type="http://schemas.openxmlformats.org/officeDocument/2006/relationships/hyperlink" Target="https://saxena.shinyapps.io/vision_techno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daringfireball.net/projects/markdown/basics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7091" y="1069416"/>
            <a:ext cx="2961754" cy="1326524"/>
          </a:xfrm>
        </p:spPr>
        <p:txBody>
          <a:bodyPr/>
          <a:lstStyle/>
          <a:p>
            <a:r>
              <a:rPr lang="en-US" sz="8800" dirty="0" smtClean="0"/>
              <a:t>Shiny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9862" y="6320905"/>
            <a:ext cx="2242138" cy="537095"/>
          </a:xfrm>
        </p:spPr>
        <p:txBody>
          <a:bodyPr/>
          <a:lstStyle/>
          <a:p>
            <a:r>
              <a:rPr lang="en-US" dirty="0" smtClean="0"/>
              <a:t>By Ashwani Saxena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4" y="1069416"/>
            <a:ext cx="4797297" cy="205968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51311" y="2273591"/>
            <a:ext cx="2961754" cy="488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By R Studio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869793" y="5008739"/>
            <a:ext cx="70120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R studio using below link or take installer file from us.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://www.rstudio.com/products/rstudio/download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Few knowledge of 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39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5252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" r="45520" b="24884"/>
          <a:stretch/>
        </p:blipFill>
        <p:spPr>
          <a:xfrm>
            <a:off x="641928" y="1081825"/>
            <a:ext cx="4206967" cy="3322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577" b="3221"/>
          <a:stretch/>
        </p:blipFill>
        <p:spPr>
          <a:xfrm>
            <a:off x="5358618" y="1081825"/>
            <a:ext cx="3156930" cy="417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01" y="158840"/>
            <a:ext cx="8596668" cy="72980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output() Functions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8138152" cy="47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1494" y="971364"/>
            <a:ext cx="709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elements to your app as arguments to server()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684" y="135620"/>
            <a:ext cx="799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Server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1" y="1433029"/>
            <a:ext cx="6896100" cy="2933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503" y="4643728"/>
            <a:ext cx="5291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 objects to display to output$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25" y="5290059"/>
            <a:ext cx="3593206" cy="12953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96" t="34938" r="67040" b="56910"/>
          <a:stretch/>
        </p:blipFill>
        <p:spPr>
          <a:xfrm>
            <a:off x="6307124" y="5013060"/>
            <a:ext cx="2539154" cy="360609"/>
          </a:xfrm>
          <a:prstGeom prst="rect">
            <a:avLst/>
          </a:prstGeom>
        </p:spPr>
      </p:pic>
      <p:cxnSp>
        <p:nvCxnSpPr>
          <p:cNvPr id="11" name="Elbow Connector 10"/>
          <p:cNvCxnSpPr/>
          <p:nvPr/>
        </p:nvCxnSpPr>
        <p:spPr>
          <a:xfrm flipV="1">
            <a:off x="2820473" y="5202473"/>
            <a:ext cx="3953814" cy="582676"/>
          </a:xfrm>
          <a:prstGeom prst="bentConnector3">
            <a:avLst>
              <a:gd name="adj1" fmla="val 58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5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9091" y="193183"/>
            <a:ext cx="623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Objects to display with Render*()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36" y="966587"/>
            <a:ext cx="5339434" cy="1918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36" y="3469746"/>
            <a:ext cx="6970422" cy="3180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8336" y="3100414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any render*() that create the type of output you wish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0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60" y="1785534"/>
            <a:ext cx="6686550" cy="2771775"/>
          </a:xfrm>
          <a:prstGeom prst="rect">
            <a:avLst/>
          </a:prstGeom>
        </p:spPr>
      </p:pic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278089" y="1086119"/>
            <a:ext cx="859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Objects to display with Render*()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684" y="135620"/>
            <a:ext cx="799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renderPlot()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29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355362" y="828542"/>
            <a:ext cx="8596668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Input values with input$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91" y="1667412"/>
            <a:ext cx="5541471" cy="1526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91" y="3757747"/>
            <a:ext cx="6419850" cy="2562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290" y="110477"/>
            <a:ext cx="799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Reactivity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5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58" y="133081"/>
            <a:ext cx="8596668" cy="70404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layout of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88" y="1256025"/>
            <a:ext cx="8353126" cy="46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56" y="1404736"/>
            <a:ext cx="7704008" cy="490591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058" y="133081"/>
            <a:ext cx="8596668" cy="70404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layout of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9" y="1179825"/>
            <a:ext cx="8108853" cy="513082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058" y="133081"/>
            <a:ext cx="8596668" cy="70404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layout of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4" y="1412853"/>
            <a:ext cx="8946102" cy="44341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5058" y="133081"/>
            <a:ext cx="8596668" cy="704046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 layout of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98546" cy="858591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Shiny</a:t>
            </a:r>
          </a:p>
        </p:txBody>
      </p:sp>
      <p:sp>
        <p:nvSpPr>
          <p:cNvPr id="3" name="Rectangle 2"/>
          <p:cNvSpPr/>
          <p:nvPr/>
        </p:nvSpPr>
        <p:spPr>
          <a:xfrm>
            <a:off x="536619" y="1099898"/>
            <a:ext cx="949602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Shiny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for Interactive Web Apps developed by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Studio.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 of R in a convenient user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written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entirely in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doesn't really require it, but as with all web programming, a little awareness of HTML, CSS and JavaScript is very helpful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gives a web page structure and sectioning as well as markup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describes how content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for interactivity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21" y="107323"/>
            <a:ext cx="8596668" cy="70404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basic shiny app with your own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880" y="1558344"/>
            <a:ext cx="631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Lets do some practice…..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30" y="3048961"/>
            <a:ext cx="2076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55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79" y="197476"/>
            <a:ext cx="8596668" cy="71692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Dashboard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5" y="1142599"/>
            <a:ext cx="8800663" cy="436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2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9" y="1100405"/>
            <a:ext cx="8742211" cy="50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6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14" y="1131909"/>
            <a:ext cx="9006280" cy="50499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3" y="2360791"/>
            <a:ext cx="8954189" cy="26104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4905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3807" y="1481069"/>
            <a:ext cx="291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absolute( )</a:t>
            </a:r>
            <a:endParaRPr lang="en-US" sz="4000" b="1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9" y="1064786"/>
            <a:ext cx="8205409" cy="471782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2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6" y="1064787"/>
            <a:ext cx="8305388" cy="4795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5" y="877237"/>
            <a:ext cx="8321304" cy="5150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8" y="1008510"/>
            <a:ext cx="8363415" cy="492865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1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86" y="991403"/>
            <a:ext cx="8655807" cy="484272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0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22" y="103031"/>
            <a:ext cx="8596668" cy="626772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Applications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13339" y="843703"/>
            <a:ext cx="686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https://www.rstudio.com/products/shiny/shiny-user-showcase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14" y="1496767"/>
            <a:ext cx="94202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58" y="840749"/>
            <a:ext cx="8149510" cy="51138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Panels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29" y="1126364"/>
            <a:ext cx="8306258" cy="477215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UI Layout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4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0" y="1363483"/>
            <a:ext cx="7629871" cy="457367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2179" y="94445"/>
            <a:ext cx="8596668" cy="65253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Layout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21" y="158839"/>
            <a:ext cx="8596668" cy="755561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 with Plots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7598194"/>
              </p:ext>
            </p:extLst>
          </p:nvPr>
        </p:nvGraphicFramePr>
        <p:xfrm>
          <a:off x="1629177" y="1185661"/>
          <a:ext cx="6252694" cy="1679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779" y="3136373"/>
            <a:ext cx="5186832" cy="3393255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76520" y="3824021"/>
            <a:ext cx="3296991" cy="16831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Calibri" panose="020F0502020204030204" pitchFamily="34" charset="0"/>
                <a:cs typeface="Segoe UI Semilight" panose="020B0402040204020203" pitchFamily="34" charset="0"/>
              </a:rPr>
              <a:t>plotOutput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("plot1", </a:t>
            </a:r>
            <a:endParaRPr lang="en-US" sz="2000" dirty="0" smtClean="0">
              <a:latin typeface="Calibri" panose="020F0502020204030204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alibri" panose="020F0502020204030204" pitchFamily="34" charset="0"/>
                <a:cs typeface="Segoe UI Semilight" panose="020B0402040204020203" pitchFamily="34" charset="0"/>
              </a:rPr>
              <a:t>click 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= "</a:t>
            </a:r>
            <a:r>
              <a:rPr lang="en-US" sz="2000" dirty="0" err="1">
                <a:latin typeface="Calibri" panose="020F0502020204030204" pitchFamily="34" charset="0"/>
                <a:cs typeface="Segoe UI Semilight" panose="020B0402040204020203" pitchFamily="34" charset="0"/>
              </a:rPr>
              <a:t>plot_click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", </a:t>
            </a:r>
            <a:endParaRPr lang="en-US" sz="2000" dirty="0" smtClean="0">
              <a:latin typeface="Calibri" panose="020F0502020204030204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latin typeface="Calibri" panose="020F0502020204030204" pitchFamily="34" charset="0"/>
                <a:cs typeface="Segoe UI Semilight" panose="020B0402040204020203" pitchFamily="34" charset="0"/>
              </a:rPr>
              <a:t>dblclick</a:t>
            </a:r>
            <a:r>
              <a:rPr lang="en-US" sz="2000" dirty="0" smtClean="0">
                <a:latin typeface="Calibri" panose="020F0502020204030204" pitchFamily="34" charset="0"/>
                <a:cs typeface="Segoe UI Semilight" panose="020B0402040204020203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= "</a:t>
            </a:r>
            <a:r>
              <a:rPr lang="en-US" sz="2000" dirty="0" err="1">
                <a:latin typeface="Calibri" panose="020F0502020204030204" pitchFamily="34" charset="0"/>
                <a:cs typeface="Segoe UI Semilight" panose="020B0402040204020203" pitchFamily="34" charset="0"/>
              </a:rPr>
              <a:t>plot_dblclick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", </a:t>
            </a:r>
            <a:endParaRPr lang="en-US" sz="2000" dirty="0" smtClean="0">
              <a:latin typeface="Calibri" panose="020F0502020204030204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alibri" panose="020F0502020204030204" pitchFamily="34" charset="0"/>
                <a:cs typeface="Segoe UI Semilight" panose="020B0402040204020203" pitchFamily="34" charset="0"/>
              </a:rPr>
              <a:t>hover 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= "</a:t>
            </a:r>
            <a:r>
              <a:rPr lang="en-US" sz="2000" dirty="0" err="1">
                <a:latin typeface="Calibri" panose="020F0502020204030204" pitchFamily="34" charset="0"/>
                <a:cs typeface="Segoe UI Semilight" panose="020B0402040204020203" pitchFamily="34" charset="0"/>
              </a:rPr>
              <a:t>plot_hover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", </a:t>
            </a:r>
            <a:endParaRPr lang="en-US" sz="2000" dirty="0" smtClean="0">
              <a:latin typeface="Calibri" panose="020F0502020204030204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alibri" panose="020F0502020204030204" pitchFamily="34" charset="0"/>
                <a:cs typeface="Segoe UI Semilight" panose="020B0402040204020203" pitchFamily="34" charset="0"/>
              </a:rPr>
              <a:t>brush 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= "</a:t>
            </a:r>
            <a:r>
              <a:rPr lang="en-US" sz="2000" dirty="0" err="1">
                <a:latin typeface="Calibri" panose="020F0502020204030204" pitchFamily="34" charset="0"/>
                <a:cs typeface="Segoe UI Semilight" panose="020B0402040204020203" pitchFamily="34" charset="0"/>
              </a:rPr>
              <a:t>plot_brush</a:t>
            </a:r>
            <a:r>
              <a:rPr lang="en-US" sz="2000" dirty="0">
                <a:latin typeface="Calibri" panose="020F0502020204030204" pitchFamily="34" charset="0"/>
                <a:cs typeface="Segoe UI Semilight" panose="020B0402040204020203" pitchFamily="34" charset="0"/>
              </a:rPr>
              <a:t>" ) </a:t>
            </a:r>
          </a:p>
        </p:txBody>
      </p:sp>
    </p:spTree>
    <p:extLst>
      <p:ext uri="{BB962C8B-B14F-4D97-AF65-F5344CB8AC3E}">
        <p14:creationId xmlns:p14="http://schemas.microsoft.com/office/powerpoint/2010/main" val="7849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21" y="107323"/>
            <a:ext cx="8596668" cy="7040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Interactive shiny app with your own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880" y="1558344"/>
            <a:ext cx="631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Lets do some practice…..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530" y="3048961"/>
            <a:ext cx="207645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417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2281" y="1553209"/>
            <a:ext cx="81909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C1C1C1"/>
                </a:solidFill>
                <a:latin typeface="Cambria" panose="02040503050406030204" pitchFamily="18" charset="0"/>
              </a:rPr>
              <a:t>Work with the</a:t>
            </a:r>
            <a:endParaRPr lang="en-US" sz="9600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sz="9600" dirty="0" smtClean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			HTML </a:t>
            </a:r>
            <a:r>
              <a:rPr lang="en-US" sz="9600" dirty="0">
                <a:solidFill>
                  <a:schemeClr val="tx2">
                    <a:lumMod val="50000"/>
                  </a:schemeClr>
                </a:solidFill>
                <a:latin typeface="Cambria" panose="02040503050406030204" pitchFamily="18" charset="0"/>
              </a:rPr>
              <a:t>UI</a:t>
            </a:r>
            <a:endParaRPr lang="en-US" dirty="0">
              <a:solidFill>
                <a:schemeClr val="tx2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7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93" y="1274606"/>
            <a:ext cx="8448675" cy="45148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300" y="120203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3" y="1773594"/>
            <a:ext cx="7488193" cy="4427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397" y="1134173"/>
            <a:ext cx="927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Each element of the tags list is a function that recreates an html tag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55" y="1284935"/>
            <a:ext cx="9269800" cy="416282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00" y="120203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6"/>
          <a:stretch/>
        </p:blipFill>
        <p:spPr>
          <a:xfrm>
            <a:off x="509908" y="1275007"/>
            <a:ext cx="8467725" cy="41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05" y="25758"/>
            <a:ext cx="8596668" cy="82424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Shiny 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5707"/>
          <a:stretch/>
        </p:blipFill>
        <p:spPr>
          <a:xfrm>
            <a:off x="681367" y="2073499"/>
            <a:ext cx="8744667" cy="29235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4013" y="1365161"/>
            <a:ext cx="7017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Every Shiny App is maintained by computer running 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7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3" y="1220071"/>
            <a:ext cx="8334945" cy="48845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2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72" y="1398766"/>
            <a:ext cx="8529658" cy="455127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68687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1" y="1230469"/>
            <a:ext cx="8538014" cy="46551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2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6" y="1138909"/>
            <a:ext cx="8516768" cy="501719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2" y="1285337"/>
            <a:ext cx="8286909" cy="487076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5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1" y="1262933"/>
            <a:ext cx="8472104" cy="482877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64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3400"/>
          <a:stretch/>
        </p:blipFill>
        <p:spPr>
          <a:xfrm>
            <a:off x="368240" y="1250155"/>
            <a:ext cx="7969054" cy="190516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664" y="3157368"/>
            <a:ext cx="4838700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4754"/>
          <a:stretch/>
        </p:blipFill>
        <p:spPr>
          <a:xfrm>
            <a:off x="1387765" y="4121003"/>
            <a:ext cx="4522497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3" y="1098862"/>
            <a:ext cx="8508371" cy="497996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68687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5" y="1124083"/>
            <a:ext cx="8776556" cy="490322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9300" y="94445"/>
            <a:ext cx="8596668" cy="72980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with 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35877" y="153201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600" dirty="0">
                <a:solidFill>
                  <a:srgbClr val="C1C1C1"/>
                </a:solidFill>
                <a:latin typeface="ChunkFive"/>
              </a:rPr>
              <a:t>Style with</a:t>
            </a:r>
          </a:p>
          <a:p>
            <a:pPr algn="ctr"/>
            <a:r>
              <a:rPr lang="en-US" sz="9600" dirty="0" smtClean="0">
                <a:solidFill>
                  <a:schemeClr val="tx2">
                    <a:lumMod val="50000"/>
                  </a:schemeClr>
                </a:solidFill>
                <a:latin typeface="ChunkFive"/>
              </a:rPr>
              <a:t>CSS</a:t>
            </a:r>
            <a:r>
              <a:rPr lang="en-US" sz="9600" dirty="0" smtClean="0">
                <a:solidFill>
                  <a:srgbClr val="FFFFFF"/>
                </a:solidFill>
                <a:latin typeface="ChunkFive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1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01"/>
          <a:stretch/>
        </p:blipFill>
        <p:spPr>
          <a:xfrm>
            <a:off x="97785" y="1056067"/>
            <a:ext cx="9267825" cy="46488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7785" y="0"/>
            <a:ext cx="8596668" cy="82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Shiny 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1" y="184598"/>
            <a:ext cx="8596668" cy="678287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in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38451"/>
            <a:ext cx="79914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43" y="133080"/>
            <a:ext cx="8596668" cy="66540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in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4" y="1544794"/>
            <a:ext cx="84963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8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3" y="158840"/>
            <a:ext cx="8596668" cy="8070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CSS in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8" y="965915"/>
            <a:ext cx="6912669" cy="4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9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3" y="145960"/>
            <a:ext cx="8596668" cy="6396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93" y="1183425"/>
            <a:ext cx="83724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01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6" y="1170546"/>
            <a:ext cx="75533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8" y="1125357"/>
            <a:ext cx="9134475" cy="45815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01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0" y="1097319"/>
            <a:ext cx="9134475" cy="47148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01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8" y="1026217"/>
            <a:ext cx="9020175" cy="46767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01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2" y="1048622"/>
            <a:ext cx="8810625" cy="465772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5" y="133082"/>
            <a:ext cx="8596668" cy="601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in 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46" y="1138170"/>
            <a:ext cx="8103818" cy="42065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7785" y="120204"/>
            <a:ext cx="8596668" cy="6010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CSS in Shiny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2734" y="5380672"/>
            <a:ext cx="6013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Few Important link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shiny.rstudio.com/articles/google-analytics.html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http://www.htmlwidgets.org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http://rstudio.github.io/leaflet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shiny.rstudio.com/articles/css.html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342" t="1122" r="8978" b="-1122"/>
          <a:stretch/>
        </p:blipFill>
        <p:spPr>
          <a:xfrm>
            <a:off x="540914" y="437881"/>
            <a:ext cx="8284033" cy="55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0760" y="1944142"/>
            <a:ext cx="9697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 smtClean="0">
                <a:solidFill>
                  <a:srgbClr val="C1C1C1"/>
                </a:solidFill>
                <a:latin typeface="ChunkFive"/>
              </a:rPr>
              <a:t>Sharing and deploying</a:t>
            </a:r>
            <a:endParaRPr lang="en-US" sz="7200" dirty="0">
              <a:solidFill>
                <a:srgbClr val="C1C1C1"/>
              </a:solidFill>
              <a:latin typeface="ChunkFive"/>
            </a:endParaRPr>
          </a:p>
          <a:p>
            <a:pPr algn="ctr"/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ChunkFive"/>
              </a:rPr>
              <a:t>Shiny 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6806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21" y="158840"/>
            <a:ext cx="8596668" cy="71692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 Shiny apps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397" y="1571223"/>
            <a:ext cx="1004552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 your apps as two R files: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Server.R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Ui.R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Anyone can launch your app as long as they have a copy of R, Shiny, and a copy of your app’s files.</a:t>
            </a:r>
          </a:p>
          <a:p>
            <a:pPr marL="628650" lvl="1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runUrl, runGitHub, and runGist make it simple to share and retrieve Shiny files from web links</a:t>
            </a:r>
            <a:r>
              <a:rPr lang="en-US" sz="16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 your Shiny app as a web page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turn your app into a live web app at its own URL with </a:t>
            </a:r>
            <a:r>
              <a:rPr lang="en-US" sz="1600" dirty="0">
                <a:solidFill>
                  <a:srgbClr val="428BC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shinyapps.io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use the open source Shiny Server to build a Linux server that hosts Shiny apps.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need closer control, or want to manage large volumes of traffic, you can purchase </a:t>
            </a:r>
            <a:r>
              <a:rPr lang="en-US" sz="1600" dirty="0">
                <a:solidFill>
                  <a:srgbClr val="428BC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Shiny Server Pro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from </a:t>
            </a:r>
            <a:r>
              <a:rPr lang="en-US" sz="16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r>
              <a:rPr lang="en-US" sz="16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48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84" y="103030"/>
            <a:ext cx="8596668" cy="68258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Deploying our First Shiny app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9246" y="1167367"/>
            <a:ext cx="971131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 Shiny Apps using below two Method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Shinyapps.io(For more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details- Please see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docs.rstudio.com/shinyapps.io/index.html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Shiny server(For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details- Please see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http://docs.rstudio.com/shiny-server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8182" y="5672547"/>
            <a:ext cx="4767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https://saxena.shinyapps.io/vision_techno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rpubs.com/ashwanis/289017</a:t>
            </a:r>
            <a:endParaRPr lang="en-US" dirty="0" smtClean="0"/>
          </a:p>
          <a:p>
            <a:r>
              <a:rPr lang="en-US" dirty="0" err="1"/>
              <a:t>runGitHub</a:t>
            </a:r>
            <a:r>
              <a:rPr lang="en-US" dirty="0"/>
              <a:t>( "training", "</a:t>
            </a:r>
            <a:r>
              <a:rPr lang="en-US" dirty="0" err="1"/>
              <a:t>ashwanisa</a:t>
            </a:r>
            <a:r>
              <a:rPr lang="en-US" dirty="0"/>
              <a:t>") </a:t>
            </a:r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31066" y="2577625"/>
            <a:ext cx="8834906" cy="28597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8887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Shinyapps.io is an online service for hosting Shiny apps in the cloud. RStudio takes care of all of the details of hosting the app and maintaining the server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use shinyApps.io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 the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28BC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rsconnect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 package from github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at 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28BC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shinyapps.io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tokens generated by shinyapps.io to configure your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reconnect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package.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apps with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reconnect::deployApp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Terminate apps with 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rsconnect::terminateApp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also use shinyapps.io to create secure apps, and manage your authorized users 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Paid users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0760" y="1944142"/>
            <a:ext cx="9697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rgbClr val="C1C1C1"/>
                </a:solidFill>
                <a:latin typeface="ChunkFive"/>
              </a:rPr>
              <a:t>Brief Intro of</a:t>
            </a:r>
          </a:p>
          <a:p>
            <a:pPr algn="ctr"/>
            <a:r>
              <a:rPr lang="en-US" sz="7200" dirty="0" smtClean="0">
                <a:solidFill>
                  <a:srgbClr val="C1C1C1"/>
                </a:solidFill>
                <a:latin typeface="ChunkFive"/>
              </a:rPr>
              <a:t> </a:t>
            </a:r>
            <a:r>
              <a:rPr lang="en-US" sz="7200" dirty="0">
                <a:solidFill>
                  <a:schemeClr val="tx2">
                    <a:lumMod val="50000"/>
                  </a:schemeClr>
                </a:solidFill>
                <a:latin typeface="ChunkFive"/>
              </a:rPr>
              <a:t>R </a:t>
            </a:r>
            <a:r>
              <a:rPr lang="en-US" sz="7200" dirty="0" smtClean="0">
                <a:solidFill>
                  <a:schemeClr val="tx2">
                    <a:lumMod val="50000"/>
                  </a:schemeClr>
                </a:solidFill>
                <a:latin typeface="ChunkFive"/>
              </a:rPr>
              <a:t>Markdown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19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33631" y="2628459"/>
            <a:ext cx="8038989" cy="12205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23767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Getting Started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RStudio, create a new R Markdown document by choosing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| New | R Markdown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 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Knit HTML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button in the doc toolbar to preview your document.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preview window, click the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Publish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button.</a:t>
            </a:r>
          </a:p>
        </p:txBody>
      </p:sp>
      <p:sp>
        <p:nvSpPr>
          <p:cNvPr id="2" name="Rectangle 1"/>
          <p:cNvSpPr/>
          <p:nvPr/>
        </p:nvSpPr>
        <p:spPr>
          <a:xfrm>
            <a:off x="530309" y="951077"/>
            <a:ext cx="74740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Markdown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file format for making dynamic documents with R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written in markdown (an easy to write plain text format)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chunks of R </a:t>
            </a: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 for rich, reproducible documents</a:t>
            </a: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4" y="103030"/>
            <a:ext cx="8596668" cy="68258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Markdown in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shiny.rstudio.com/images/rmd-fi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t="13215" r="20189" b="13583"/>
          <a:stretch/>
        </p:blipFill>
        <p:spPr bwMode="auto">
          <a:xfrm>
            <a:off x="2206336" y="4166346"/>
            <a:ext cx="5514678" cy="226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3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5003" y="1196182"/>
            <a:ext cx="860308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 for formatted text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.Rmd files are meant to contain text written in </a:t>
            </a:r>
            <a:r>
              <a:rPr lang="en-US" dirty="0">
                <a:solidFill>
                  <a:srgbClr val="428BCA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markdown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Markdown is a set of conventions for formatting plain text. You can use markdown to indicate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bold and italic </a:t>
            </a:r>
            <a:r>
              <a:rPr lang="en-US" b="1" i="1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</a:t>
            </a:r>
            <a:endParaRPr lang="en-US" b="1" i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headers (e.g., section titles</a:t>
            </a:r>
            <a:r>
              <a:rPr lang="en-US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hyperlinks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much more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7784" y="103030"/>
            <a:ext cx="8596668" cy="68258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Markdown in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2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0760" y="1944142"/>
            <a:ext cx="9697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rgbClr val="C1C1C1"/>
                </a:solidFill>
                <a:latin typeface="ChunkFive"/>
              </a:rPr>
              <a:t>Thanks &amp;</a:t>
            </a:r>
          </a:p>
          <a:p>
            <a:pPr algn="ctr"/>
            <a:r>
              <a:rPr lang="en-US" sz="7200" dirty="0" smtClean="0">
                <a:solidFill>
                  <a:srgbClr val="C1C1C1"/>
                </a:solidFill>
                <a:latin typeface="ChunkFive"/>
              </a:rPr>
              <a:t> </a:t>
            </a:r>
            <a:r>
              <a:rPr lang="en-US" sz="7200" dirty="0" smtClean="0">
                <a:solidFill>
                  <a:schemeClr val="accent2">
                    <a:lumMod val="50000"/>
                  </a:schemeClr>
                </a:solidFill>
                <a:latin typeface="ChunkFive"/>
              </a:rPr>
              <a:t>Happy Learning</a:t>
            </a:r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7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651"/>
          <a:stretch/>
        </p:blipFill>
        <p:spPr>
          <a:xfrm>
            <a:off x="1751124" y="2253803"/>
            <a:ext cx="6191250" cy="2662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7561" y="1453299"/>
            <a:ext cx="7094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elements to your app as arguments to fluidpage()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2123" y="141668"/>
            <a:ext cx="24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Template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3" y="171718"/>
            <a:ext cx="8596668" cy="81995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Input()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5" y="2191218"/>
            <a:ext cx="8686800" cy="3686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40" y="1257582"/>
            <a:ext cx="7122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input with and *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function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79" y="210356"/>
            <a:ext cx="8596668" cy="71692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Input() Provided by shiny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8" y="1049360"/>
            <a:ext cx="9523659" cy="55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2540</TotalTime>
  <Words>654</Words>
  <Application>Microsoft Office PowerPoint</Application>
  <PresentationFormat>Widescreen</PresentationFormat>
  <Paragraphs>157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Batang</vt:lpstr>
      <vt:lpstr>Arial</vt:lpstr>
      <vt:lpstr>Calibri</vt:lpstr>
      <vt:lpstr>Cambria</vt:lpstr>
      <vt:lpstr>ChunkFive</vt:lpstr>
      <vt:lpstr>Segoe UI Semilight</vt:lpstr>
      <vt:lpstr>Times New Roman</vt:lpstr>
      <vt:lpstr>Trebuchet MS</vt:lpstr>
      <vt:lpstr>Wingdings</vt:lpstr>
      <vt:lpstr>Wingdings 3</vt:lpstr>
      <vt:lpstr>Facet</vt:lpstr>
      <vt:lpstr>Shiny</vt:lpstr>
      <vt:lpstr>Introduction to Shiny</vt:lpstr>
      <vt:lpstr>Demo Applications</vt:lpstr>
      <vt:lpstr>Architecture of Shiny R</vt:lpstr>
      <vt:lpstr>PowerPoint Presentation</vt:lpstr>
      <vt:lpstr>PowerPoint Presentation</vt:lpstr>
      <vt:lpstr>PowerPoint Presentation</vt:lpstr>
      <vt:lpstr>Input()</vt:lpstr>
      <vt:lpstr>Other Input() Provided by shiny</vt:lpstr>
      <vt:lpstr>Output()</vt:lpstr>
      <vt:lpstr>Other output() Functions</vt:lpstr>
      <vt:lpstr>PowerPoint Presentation</vt:lpstr>
      <vt:lpstr>PowerPoint Presentation</vt:lpstr>
      <vt:lpstr>Build Objects to display with Render*()</vt:lpstr>
      <vt:lpstr>PowerPoint Presentation</vt:lpstr>
      <vt:lpstr>Manage layout of Shiny</vt:lpstr>
      <vt:lpstr>Manage layout of Shiny</vt:lpstr>
      <vt:lpstr>Manage layout of Shiny</vt:lpstr>
      <vt:lpstr>Manage layout of Shiny</vt:lpstr>
      <vt:lpstr>Build basic shiny app with your own data</vt:lpstr>
      <vt:lpstr>Shiny Dashboard</vt:lpstr>
      <vt:lpstr>Shiny Panels</vt:lpstr>
      <vt:lpstr>Shiny Panels</vt:lpstr>
      <vt:lpstr>Shiny Panels</vt:lpstr>
      <vt:lpstr>Shiny Panels</vt:lpstr>
      <vt:lpstr>Shiny Panels</vt:lpstr>
      <vt:lpstr>Shiny Panels</vt:lpstr>
      <vt:lpstr>Shiny Panels</vt:lpstr>
      <vt:lpstr>Shiny Panels</vt:lpstr>
      <vt:lpstr>Shiny Panels</vt:lpstr>
      <vt:lpstr>Shiny UI Layout</vt:lpstr>
      <vt:lpstr>UI Layout</vt:lpstr>
      <vt:lpstr>Interactivity with Plots</vt:lpstr>
      <vt:lpstr>Build Interactive shiny app with your own data</vt:lpstr>
      <vt:lpstr>PowerPoint Presentation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Working with HTML</vt:lpstr>
      <vt:lpstr>PowerPoint Presentation</vt:lpstr>
      <vt:lpstr>CSS in Shiny</vt:lpstr>
      <vt:lpstr>CSS in Shiny</vt:lpstr>
      <vt:lpstr>CSS in Shiny</vt:lpstr>
      <vt:lpstr>CSS in Shiny</vt:lpstr>
      <vt:lpstr>CSS in Shiny</vt:lpstr>
      <vt:lpstr>CSS in Shiny</vt:lpstr>
      <vt:lpstr>CSS in Shiny</vt:lpstr>
      <vt:lpstr>CSS in Shiny</vt:lpstr>
      <vt:lpstr>CSS in Shiny</vt:lpstr>
      <vt:lpstr>PowerPoint Presentation</vt:lpstr>
      <vt:lpstr>PowerPoint Presentation</vt:lpstr>
      <vt:lpstr>Share Shiny apps</vt:lpstr>
      <vt:lpstr>Deploying our First Shiny app</vt:lpstr>
      <vt:lpstr>PowerPoint Presentation</vt:lpstr>
      <vt:lpstr>R Markdown in Shiny</vt:lpstr>
      <vt:lpstr>R Markdown in Shiny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</dc:title>
  <dc:creator>ADITI</dc:creator>
  <cp:lastModifiedBy>ADITI</cp:lastModifiedBy>
  <cp:revision>93</cp:revision>
  <dcterms:created xsi:type="dcterms:W3CDTF">2017-07-03T01:44:52Z</dcterms:created>
  <dcterms:modified xsi:type="dcterms:W3CDTF">2017-07-26T03:33:50Z</dcterms:modified>
</cp:coreProperties>
</file>